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1" r:id="rId2"/>
    <p:sldId id="282" r:id="rId3"/>
    <p:sldId id="283" r:id="rId4"/>
    <p:sldId id="284" r:id="rId5"/>
    <p:sldId id="285" r:id="rId6"/>
    <p:sldId id="28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524809" cy="6100482"/>
          </a:xfrm>
        </p:spPr>
        <p:txBody>
          <a:bodyPr/>
          <a:lstStyle/>
          <a:p>
            <a:pPr algn="r"/>
            <a:r>
              <a:rPr lang="ar-IQ" dirty="0"/>
              <a:t>	</a:t>
            </a:r>
            <a:r>
              <a:rPr lang="ar-IQ" dirty="0">
                <a:solidFill>
                  <a:srgbClr val="FFFF00"/>
                </a:solidFill>
              </a:rPr>
              <a:t>تشكيلات الدفاع عن المنطقة:</a:t>
            </a:r>
            <a:br>
              <a:rPr lang="ar-IQ" dirty="0">
                <a:solidFill>
                  <a:srgbClr val="FFFF00"/>
                </a:solidFill>
              </a:rPr>
            </a:br>
            <a:r>
              <a:rPr lang="ar-IQ" dirty="0">
                <a:solidFill>
                  <a:srgbClr val="FFFF00"/>
                </a:solidFill>
              </a:rPr>
              <a:t>لكي يؤدي أعضاء الفريق المدافع واجباتهم الدفاعية اتجاه أعضاء الفريق المهاجم، لابد أن تكون هناك قاعدة أساسية  يستطيع من خلالها أعضاء الفريق المدافع تنظيم وقفتهم والتعرف على حدود مسؤولياتهم، وبالتالي توحيد جهودهم الدفاعية للحد من خطورة الفريق المهاجم، أو إرباك خطة هجومية أو الحصول على الكرة وتحقيقا لهذه الأغراض كان لابد لأعضاء الفريق المدافع أن ينتظموا في تشكيلات معينه تختلف الواحدة عن الأخرى باختلاف عدد الخ</a:t>
            </a:r>
            <a:r>
              <a:rPr lang="ar-IQ" dirty="0"/>
              <a:t>طوط، </a:t>
            </a:r>
            <a:br>
              <a:rPr lang="ar-IQ" dirty="0"/>
            </a:br>
            <a:endParaRPr lang="ar-IQ" dirty="0"/>
          </a:p>
        </p:txBody>
      </p:sp>
    </p:spTree>
    <p:extLst>
      <p:ext uri="{BB962C8B-B14F-4D97-AF65-F5344CB8AC3E}">
        <p14:creationId xmlns:p14="http://schemas.microsoft.com/office/powerpoint/2010/main" val="28379721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5281" y="452718"/>
            <a:ext cx="11170920" cy="6100482"/>
          </a:xfrm>
        </p:spPr>
        <p:txBody>
          <a:bodyPr/>
          <a:lstStyle/>
          <a:p>
            <a:pPr algn="r"/>
            <a:r>
              <a:rPr lang="ar-IQ" dirty="0">
                <a:solidFill>
                  <a:srgbClr val="FFFF00"/>
                </a:solidFill>
              </a:rPr>
              <a:t>التشكيل الدفاعي (6 – صفر)   </a:t>
            </a:r>
            <a:br>
              <a:rPr lang="ar-IQ" dirty="0">
                <a:solidFill>
                  <a:srgbClr val="FFFF00"/>
                </a:solidFill>
              </a:rPr>
            </a:br>
            <a:r>
              <a:rPr lang="ar-IQ" dirty="0">
                <a:solidFill>
                  <a:srgbClr val="FFFF00"/>
                </a:solidFill>
              </a:rPr>
              <a:t>يعد التشكيل الدفاعي (6 – صفر) الأساسي لكافة التشكيلات الدفاعية الأخرى وفيه يقف جميع اللاعبين المدافعين على خط الستة أمتار موزعين بمسافات متساوية  مما يساعد على تغطية اكبر مساحه على امتداد خط منطقة المرمى,  ويكون هذا التشكيل فعال من خلال إعاقة وتعطيل حركة المهاجمين في المنطقة المحصورة بين خط الستة أمتار وخط التسعة أمتار، وذلك من خلال حرية الحركة للأمام  والخلف والجانب والتي يتحها هذا التشكيل للاعبين المدافعين. </a:t>
            </a:r>
            <a:br>
              <a:rPr lang="ar-IQ" dirty="0">
                <a:solidFill>
                  <a:srgbClr val="FFFF00"/>
                </a:solidFill>
              </a:rPr>
            </a:br>
            <a:endParaRPr lang="ar-IQ" dirty="0">
              <a:solidFill>
                <a:srgbClr val="FFFF00"/>
              </a:solidFill>
            </a:endParaRPr>
          </a:p>
        </p:txBody>
      </p:sp>
    </p:spTree>
    <p:extLst>
      <p:ext uri="{BB962C8B-B14F-4D97-AF65-F5344CB8AC3E}">
        <p14:creationId xmlns:p14="http://schemas.microsoft.com/office/powerpoint/2010/main" val="5155452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5281" y="452718"/>
            <a:ext cx="11186160" cy="6054762"/>
          </a:xfrm>
        </p:spPr>
        <p:txBody>
          <a:bodyPr/>
          <a:lstStyle/>
          <a:p>
            <a:pPr algn="r"/>
            <a:r>
              <a:rPr lang="ar-IQ" dirty="0">
                <a:solidFill>
                  <a:srgbClr val="FFFF00"/>
                </a:solidFill>
              </a:rPr>
              <a:t>واجبات المدافعين  الاجنحة :</a:t>
            </a:r>
            <a:br>
              <a:rPr lang="ar-IQ" dirty="0">
                <a:solidFill>
                  <a:srgbClr val="FFFF00"/>
                </a:solidFill>
              </a:rPr>
            </a:br>
            <a:r>
              <a:rPr lang="ar-IQ" dirty="0">
                <a:solidFill>
                  <a:srgbClr val="FFFF00"/>
                </a:solidFill>
              </a:rPr>
              <a:t>يجب ان يتمتع الجناحين بالقدرة على التحرك السريع وتغطية المنطقة وابعاد الجناحين المنافسين وتكون حركتهم الى الجانب وعدم المخاطرة بالخروج الى الامام.</a:t>
            </a:r>
            <a:br>
              <a:rPr lang="ar-IQ" dirty="0">
                <a:solidFill>
                  <a:srgbClr val="FFFF00"/>
                </a:solidFill>
              </a:rPr>
            </a:br>
            <a:r>
              <a:rPr lang="ar-IQ" dirty="0">
                <a:solidFill>
                  <a:srgbClr val="FFFF00"/>
                </a:solidFill>
              </a:rPr>
              <a:t>واجبات اللاعبين السواعد:</a:t>
            </a:r>
            <a:br>
              <a:rPr lang="ar-IQ" dirty="0">
                <a:solidFill>
                  <a:srgbClr val="FFFF00"/>
                </a:solidFill>
              </a:rPr>
            </a:br>
            <a:r>
              <a:rPr lang="ar-IQ" dirty="0">
                <a:solidFill>
                  <a:srgbClr val="FFFF00"/>
                </a:solidFill>
              </a:rPr>
              <a:t>يفضل ان يكونا طوال القامة لعمل حائط الصد ضد التصويبات وان يتميزوا بان  لهم القدرة على التحرك بكل سرعة والى جميع الجهات والتعاون مع لاعبي الوسط في الضغط على لاعب الدائرة من الفريق الخصم.</a:t>
            </a:r>
            <a:br>
              <a:rPr lang="ar-IQ" dirty="0">
                <a:solidFill>
                  <a:srgbClr val="FFFF00"/>
                </a:solidFill>
              </a:rPr>
            </a:br>
            <a:endParaRPr lang="en-US" dirty="0">
              <a:solidFill>
                <a:srgbClr val="FFFF00"/>
              </a:solidFill>
            </a:endParaRPr>
          </a:p>
        </p:txBody>
      </p:sp>
    </p:spTree>
    <p:extLst>
      <p:ext uri="{BB962C8B-B14F-4D97-AF65-F5344CB8AC3E}">
        <p14:creationId xmlns:p14="http://schemas.microsoft.com/office/powerpoint/2010/main" val="39942339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452718"/>
            <a:ext cx="11689080" cy="6085242"/>
          </a:xfrm>
        </p:spPr>
        <p:txBody>
          <a:bodyPr/>
          <a:lstStyle/>
          <a:p>
            <a:pPr algn="r"/>
            <a:r>
              <a:rPr lang="ar-IQ" dirty="0">
                <a:solidFill>
                  <a:srgbClr val="FFFF00"/>
                </a:solidFill>
              </a:rPr>
              <a:t>واجبات اللاعبين الوسط:</a:t>
            </a:r>
            <a:br>
              <a:rPr lang="ar-IQ" dirty="0">
                <a:solidFill>
                  <a:srgbClr val="FFFF00"/>
                </a:solidFill>
              </a:rPr>
            </a:br>
            <a:r>
              <a:rPr lang="ar-IQ" dirty="0">
                <a:solidFill>
                  <a:srgbClr val="FFFF00"/>
                </a:solidFill>
              </a:rPr>
              <a:t>يجب ان يتم اختيار اللاعبين وفق مواصفات مهمة مثل امتلاكهم بعض الصفات البدنية </a:t>
            </a:r>
            <a:r>
              <a:rPr lang="ar-IQ" dirty="0" err="1">
                <a:solidFill>
                  <a:srgbClr val="FFFF00"/>
                </a:solidFill>
              </a:rPr>
              <a:t>والمهارية</a:t>
            </a:r>
            <a:r>
              <a:rPr lang="ar-IQ" dirty="0">
                <a:solidFill>
                  <a:srgbClr val="FFFF00"/>
                </a:solidFill>
              </a:rPr>
              <a:t> وطول القامة بالإضافة الى الخبرة العملية الطويلة لان هذه المنطقة تعتبر من اخطر المناطق في عملية التصويب من قبل الفريق المنافس.</a:t>
            </a:r>
            <a:br>
              <a:rPr lang="ar-IQ" dirty="0">
                <a:solidFill>
                  <a:srgbClr val="FFFF00"/>
                </a:solidFill>
              </a:rPr>
            </a:br>
            <a:r>
              <a:rPr lang="ar-IQ" dirty="0">
                <a:solidFill>
                  <a:srgbClr val="FFFF00"/>
                </a:solidFill>
              </a:rPr>
              <a:t>مزايا التشكيل الدفاعي (6 – صفر) 1 - صعوبة وجود ثغرة دفاعية نتيجة التماسك الدفاعي </a:t>
            </a:r>
            <a:br>
              <a:rPr lang="ar-IQ" dirty="0">
                <a:solidFill>
                  <a:srgbClr val="FFFF00"/>
                </a:solidFill>
              </a:rPr>
            </a:br>
            <a:r>
              <a:rPr lang="ar-IQ" dirty="0">
                <a:solidFill>
                  <a:srgbClr val="FFFF00"/>
                </a:solidFill>
              </a:rPr>
              <a:t>2 - وقوف اللاعبين المدافعين خلف خط المرمى تعيق حركة لاعبي الارتكاز وتمنعهم من اداء واجباتهم. </a:t>
            </a:r>
            <a:br>
              <a:rPr lang="ar-IQ" dirty="0">
                <a:solidFill>
                  <a:srgbClr val="FFFF00"/>
                </a:solidFill>
              </a:rPr>
            </a:br>
            <a:r>
              <a:rPr lang="ar-IQ" dirty="0">
                <a:solidFill>
                  <a:srgbClr val="FFFF00"/>
                </a:solidFill>
              </a:rPr>
              <a:t>3 - تحديد مسؤوليات اللاعبين المدافعين بالمنطقة التي يدافعه</a:t>
            </a:r>
            <a:endParaRPr lang="en-US" dirty="0">
              <a:solidFill>
                <a:srgbClr val="FFFF00"/>
              </a:solidFill>
            </a:endParaRPr>
          </a:p>
        </p:txBody>
      </p:sp>
    </p:spTree>
    <p:extLst>
      <p:ext uri="{BB962C8B-B14F-4D97-AF65-F5344CB8AC3E}">
        <p14:creationId xmlns:p14="http://schemas.microsoft.com/office/powerpoint/2010/main" val="32178011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6241" y="452718"/>
            <a:ext cx="10881360" cy="5948082"/>
          </a:xfrm>
        </p:spPr>
        <p:txBody>
          <a:bodyPr/>
          <a:lstStyle/>
          <a:p>
            <a:pPr algn="r"/>
            <a:r>
              <a:rPr lang="ar-IQ" dirty="0" smtClean="0">
                <a:solidFill>
                  <a:srgbClr val="FFFF00"/>
                </a:solidFill>
              </a:rPr>
              <a:t>عيوب </a:t>
            </a:r>
            <a:r>
              <a:rPr lang="ar-IQ" dirty="0">
                <a:solidFill>
                  <a:srgbClr val="FFFF00"/>
                </a:solidFill>
              </a:rPr>
              <a:t>التشكيل الدفاعي ( 6 – صفر) 1 - تعطي الفريق المهاجم  حرية الحركة خارج منطقة  التسعة امتار. </a:t>
            </a:r>
            <a:br>
              <a:rPr lang="ar-IQ" dirty="0">
                <a:solidFill>
                  <a:srgbClr val="FFFF00"/>
                </a:solidFill>
              </a:rPr>
            </a:br>
            <a:r>
              <a:rPr lang="ar-IQ" dirty="0">
                <a:solidFill>
                  <a:srgbClr val="FFFF00"/>
                </a:solidFill>
              </a:rPr>
              <a:t>2 - تعطي الفريق المهاجم فرصة التصويب من المناطق البعيدة. </a:t>
            </a:r>
            <a:br>
              <a:rPr lang="ar-IQ" dirty="0">
                <a:solidFill>
                  <a:srgbClr val="FFFF00"/>
                </a:solidFill>
              </a:rPr>
            </a:br>
            <a:r>
              <a:rPr lang="ar-IQ" dirty="0">
                <a:solidFill>
                  <a:srgbClr val="FFFF00"/>
                </a:solidFill>
              </a:rPr>
              <a:t>3 - السماح للفريق المنافس من الاحتفاظ بالكرة للفترة التي يريدها</a:t>
            </a:r>
            <a:br>
              <a:rPr lang="ar-IQ" dirty="0">
                <a:solidFill>
                  <a:srgbClr val="FFFF00"/>
                </a:solidFill>
              </a:rPr>
            </a:br>
            <a:endParaRPr lang="en-US" dirty="0">
              <a:solidFill>
                <a:srgbClr val="FFFF00"/>
              </a:solidFill>
            </a:endParaRPr>
          </a:p>
        </p:txBody>
      </p:sp>
    </p:spTree>
    <p:extLst>
      <p:ext uri="{BB962C8B-B14F-4D97-AF65-F5344CB8AC3E}">
        <p14:creationId xmlns:p14="http://schemas.microsoft.com/office/powerpoint/2010/main" val="24399393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9120" y="452718"/>
            <a:ext cx="11262359" cy="6207162"/>
          </a:xfrm>
        </p:spPr>
        <p:txBody>
          <a:bodyPr/>
          <a:lstStyle/>
          <a:p>
            <a:pPr algn="r"/>
            <a:r>
              <a:rPr lang="ar-IQ" dirty="0">
                <a:solidFill>
                  <a:srgbClr val="FFFF00"/>
                </a:solidFill>
              </a:rPr>
              <a:t>مجال أستخدم الت1 - يعتبر تشكيل اساسي في دفاع المنطقة وفي اتقان التشكيلات الاخرى ويستخدم من قبل المبتدئين. </a:t>
            </a:r>
            <a:br>
              <a:rPr lang="ar-IQ" dirty="0">
                <a:solidFill>
                  <a:srgbClr val="FFFF00"/>
                </a:solidFill>
              </a:rPr>
            </a:br>
            <a:r>
              <a:rPr lang="ar-IQ" dirty="0">
                <a:solidFill>
                  <a:srgbClr val="FFFF00"/>
                </a:solidFill>
              </a:rPr>
              <a:t>2 - يستخدم من قبل الفريق الذي تكون حركة لا عبية ابطأ من الفريق المهاجم وذلك لامتلاك اعضاءه اجسامًا ضخمة . </a:t>
            </a:r>
            <a:br>
              <a:rPr lang="ar-IQ" dirty="0">
                <a:solidFill>
                  <a:srgbClr val="FFFF00"/>
                </a:solidFill>
              </a:rPr>
            </a:br>
            <a:r>
              <a:rPr lang="ar-IQ" dirty="0">
                <a:solidFill>
                  <a:srgbClr val="FFFF00"/>
                </a:solidFill>
              </a:rPr>
              <a:t>3 - يستخدم من قبل الفريق الذي يملك حارس مرمى جيد في صد التصويبات البعيدة</a:t>
            </a:r>
            <a:br>
              <a:rPr lang="ar-IQ" dirty="0">
                <a:solidFill>
                  <a:srgbClr val="FFFF00"/>
                </a:solidFill>
              </a:rPr>
            </a:br>
            <a:r>
              <a:rPr lang="ar-IQ" dirty="0">
                <a:solidFill>
                  <a:srgbClr val="FFFF00"/>
                </a:solidFill>
              </a:rPr>
              <a:t>4- يستخدم عندما يكون الفريق المنافس مستواه  جيد ويمتلك لاعبين يجيدون التصويب من قريب.</a:t>
            </a:r>
            <a:br>
              <a:rPr lang="ar-IQ" dirty="0">
                <a:solidFill>
                  <a:srgbClr val="FFFF00"/>
                </a:solidFill>
              </a:rPr>
            </a:br>
            <a:r>
              <a:rPr lang="ar-IQ" dirty="0">
                <a:solidFill>
                  <a:srgbClr val="FFFF00"/>
                </a:solidFill>
              </a:rPr>
              <a:t>5- يستخدم  في حالة تفوق الفريق المدافع  على الفريق المهاجم بعدد من </a:t>
            </a:r>
            <a:r>
              <a:rPr lang="ar-IQ" dirty="0" smtClean="0">
                <a:solidFill>
                  <a:srgbClr val="FFFF00"/>
                </a:solidFill>
              </a:rPr>
              <a:t>الاهداف</a:t>
            </a:r>
            <a:endParaRPr lang="en-US" dirty="0">
              <a:solidFill>
                <a:srgbClr val="FFFF00"/>
              </a:solidFill>
            </a:endParaRPr>
          </a:p>
        </p:txBody>
      </p:sp>
    </p:spTree>
    <p:extLst>
      <p:ext uri="{BB962C8B-B14F-4D97-AF65-F5344CB8AC3E}">
        <p14:creationId xmlns:p14="http://schemas.microsoft.com/office/powerpoint/2010/main" val="13346817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401</TotalTime>
  <Words>55</Words>
  <Application>Microsoft Office PowerPoint</Application>
  <PresentationFormat>ملء الشاشة</PresentationFormat>
  <Paragraphs>6</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Century Gothic</vt:lpstr>
      <vt:lpstr>Times New Roman</vt:lpstr>
      <vt:lpstr>Wingdings 3</vt:lpstr>
      <vt:lpstr>أيون</vt:lpstr>
      <vt:lpstr> تشكيلات الدفاع عن المنطقة: لكي يؤدي أعضاء الفريق المدافع واجباتهم الدفاعية اتجاه أعضاء الفريق المهاجم، لابد أن تكون هناك قاعدة أساسية  يستطيع من خلالها أعضاء الفريق المدافع تنظيم وقفتهم والتعرف على حدود مسؤولياتهم، وبالتالي توحيد جهودهم الدفاعية للحد من خطورة الفريق المهاجم، أو إرباك خطة هجومية أو الحصول على الكرة وتحقيقا لهذه الأغراض كان لابد لأعضاء الفريق المدافع أن ينتظموا في تشكيلات معينه تختلف الواحدة عن الأخرى باختلاف عدد الخطوط،  </vt:lpstr>
      <vt:lpstr>التشكيل الدفاعي (6 – صفر)    يعد التشكيل الدفاعي (6 – صفر) الأساسي لكافة التشكيلات الدفاعية الأخرى وفيه يقف جميع اللاعبين المدافعين على خط الستة أمتار موزعين بمسافات متساوية  مما يساعد على تغطية اكبر مساحه على امتداد خط منطقة المرمى,  ويكون هذا التشكيل فعال من خلال إعاقة وتعطيل حركة المهاجمين في المنطقة المحصورة بين خط الستة أمتار وخط التسعة أمتار، وذلك من خلال حرية الحركة للأمام  والخلف والجانب والتي يتحها هذا التشكيل للاعبين المدافعين.  </vt:lpstr>
      <vt:lpstr>واجبات المدافعين  الاجنحة : يجب ان يتمتع الجناحين بالقدرة على التحرك السريع وتغطية المنطقة وابعاد الجناحين المنافسين وتكون حركتهم الى الجانب وعدم المخاطرة بالخروج الى الامام. واجبات اللاعبين السواعد: يفضل ان يكونا طوال القامة لعمل حائط الصد ضد التصويبات وان يتميزوا بان  لهم القدرة على التحرك بكل سرعة والى جميع الجهات والتعاون مع لاعبي الوسط في الضغط على لاعب الدائرة من الفريق الخصم. </vt:lpstr>
      <vt:lpstr>واجبات اللاعبين الوسط: يجب ان يتم اختيار اللاعبين وفق مواصفات مهمة مثل امتلاكهم بعض الصفات البدنية والمهارية وطول القامة بالإضافة الى الخبرة العملية الطويلة لان هذه المنطقة تعتبر من اخطر المناطق في عملية التصويب من قبل الفريق المنافس. مزايا التشكيل الدفاعي (6 – صفر) 1 - صعوبة وجود ثغرة دفاعية نتيجة التماسك الدفاعي  2 - وقوف اللاعبين المدافعين خلف خط المرمى تعيق حركة لاعبي الارتكاز وتمنعهم من اداء واجباتهم.  3 - تحديد مسؤوليات اللاعبين المدافعين بالمنطقة التي يدافعه</vt:lpstr>
      <vt:lpstr>عيوب التشكيل الدفاعي ( 6 – صفر) 1 - تعطي الفريق المهاجم  حرية الحركة خارج منطقة  التسعة امتار.  2 - تعطي الفريق المهاجم فرصة التصويب من المناطق البعيدة.  3 - السماح للفريق المنافس من الاحتفاظ بالكرة للفترة التي يريدها </vt:lpstr>
      <vt:lpstr>مجال أستخدم الت1 - يعتبر تشكيل اساسي في دفاع المنطقة وفي اتقان التشكيلات الاخرى ويستخدم من قبل المبتدئين.  2 - يستخدم من قبل الفريق الذي تكون حركة لا عبية ابطأ من الفريق المهاجم وذلك لامتلاك اعضاءه اجسامًا ضخمة .  3 - يستخدم من قبل الفريق الذي يملك حارس مرمى جيد في صد التصويبات البعيدة 4- يستخدم عندما يكون الفريق المنافس مستواه  جيد ويمتلك لاعبين يجيدون التصويب من قريب. 5- يستخدم  في حالة تفوق الفريق المدافع  على الفريق المهاجم بعدد من الاهداف</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122</cp:revision>
  <dcterms:created xsi:type="dcterms:W3CDTF">2018-02-20T18:22:01Z</dcterms:created>
  <dcterms:modified xsi:type="dcterms:W3CDTF">2018-12-12T07:19:02Z</dcterms:modified>
</cp:coreProperties>
</file>